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363" r:id="rId3"/>
    <p:sldId id="362" r:id="rId4"/>
    <p:sldId id="359" r:id="rId5"/>
    <p:sldId id="360" r:id="rId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A23"/>
    <a:srgbClr val="35444C"/>
    <a:srgbClr val="3D3935"/>
    <a:srgbClr val="13599A"/>
    <a:srgbClr val="5EC535"/>
    <a:srgbClr val="8C0E26"/>
    <a:srgbClr val="A8A8A8"/>
    <a:srgbClr val="1C1C1C"/>
    <a:srgbClr val="FFFFFF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81" autoAdjust="0"/>
    <p:restoredTop sz="91652" autoAdjust="0"/>
  </p:normalViewPr>
  <p:slideViewPr>
    <p:cSldViewPr>
      <p:cViewPr>
        <p:scale>
          <a:sx n="76" d="100"/>
          <a:sy n="76" d="100"/>
        </p:scale>
        <p:origin x="-1579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230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230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4C71933-7C8E-4299-A82D-0D07AD52D0DD}" type="datetimeFigureOut">
              <a:rPr lang="fr-FR" smtClean="0"/>
              <a:pPr/>
              <a:t>22/03/2018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5D78072-38B0-462D-94F1-37ECAF6B06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087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0CA27B5-42FB-47D6-9341-66A5345516F9}" type="datetimeFigureOut">
              <a:rPr lang="fr-FR" smtClean="0"/>
              <a:pPr/>
              <a:t>22/03/2018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53D733F-FACD-472E-AE4F-01E6BFBFD2A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60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2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4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296644" y="1627873"/>
            <a:ext cx="4199156" cy="43314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SzPct val="110000"/>
              <a:buFont typeface="Webdings" pitchFamily="18" charset="2"/>
              <a:buChar char=";"/>
              <a:defRPr sz="2400">
                <a:solidFill>
                  <a:srgbClr val="7F7F7F"/>
                </a:solidFill>
              </a:defRPr>
            </a:lvl1pPr>
            <a:lvl2pPr marL="742950" indent="-285750">
              <a:buClr>
                <a:srgbClr val="C00000"/>
              </a:buClr>
              <a:buFont typeface="Arial" pitchFamily="34" charset="0"/>
              <a:buChar char="&gt;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613766" y="1608084"/>
            <a:ext cx="4199156" cy="43314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SzPct val="110000"/>
              <a:buFont typeface="Webdings" pitchFamily="18" charset="2"/>
              <a:buChar char=";"/>
              <a:defRPr sz="2400">
                <a:solidFill>
                  <a:srgbClr val="7F7F7F"/>
                </a:solidFill>
              </a:defRPr>
            </a:lvl1pPr>
            <a:lvl2pPr marL="742950" indent="-285750">
              <a:buClr>
                <a:srgbClr val="C00000"/>
              </a:buClr>
              <a:buFont typeface="Arial" pitchFamily="34" charset="0"/>
              <a:buChar char="&gt;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644" y="1047586"/>
            <a:ext cx="4199156" cy="387076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3766" y="1047586"/>
            <a:ext cx="4199156" cy="387076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96644" y="0"/>
            <a:ext cx="6761053" cy="7730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58B31ADD-3F9C-40F5-8B80-83D25CBB2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96863" y="6356350"/>
            <a:ext cx="2133600" cy="365125"/>
          </a:xfrm>
        </p:spPr>
        <p:txBody>
          <a:bodyPr/>
          <a:lstStyle>
            <a:lvl1pPr algn="l">
              <a:defRPr sz="1600" b="1"/>
            </a:lvl1pPr>
          </a:lstStyle>
          <a:p>
            <a:fld id="{1DFF257A-BE1E-4A7D-83D7-558B95B3059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68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F6C5579-3A1B-42B2-B580-1179CEFCFEF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01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1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8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8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7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7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5579-3A1B-42B2-B580-1179CEFCF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9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0623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5110" y="780304"/>
            <a:ext cx="6858889" cy="226951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2490311" y="1577926"/>
            <a:ext cx="6690200" cy="13470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Grupa COMAP projektuje, wytwarza i dystrybuuje w Europie produkty do instalacji hydraulicznych, klimatyzacyjnych </a:t>
            </a:r>
            <a:b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 innych. COMAP produkuje również i sprzedaje </a:t>
            </a:r>
            <a:b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rozwiązania do uzdatniania wody.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2483768" y="790088"/>
            <a:ext cx="6660230" cy="7878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Wiodący </a:t>
            </a: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producent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/>
          </p:cNvSpPr>
          <p:nvPr/>
        </p:nvSpPr>
        <p:spPr bwMode="auto">
          <a:xfrm>
            <a:off x="0" y="2924944"/>
            <a:ext cx="9144000" cy="2586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fr-FR" b="0" dirty="0">
              <a:latin typeface="Gill Sans" charset="0"/>
            </a:endParaRP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2483768" y="2924944"/>
            <a:ext cx="6696742" cy="258603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Zatrudnionych jest około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1000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pracowników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fabryk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posiada certyfikat IS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9001 </a:t>
            </a:r>
          </a:p>
          <a:p>
            <a:pPr marL="0" indent="355600">
              <a:spcBef>
                <a:spcPts val="20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 nich mają też certyfikat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 14001)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produktów </a:t>
            </a: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produkowanych jest we Francji albo Europie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placówek zależnych i przedstawicielstw sprzedażowych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Europejskie centrum logistyczne</a:t>
            </a:r>
          </a:p>
          <a:p>
            <a:pPr>
              <a:spcBef>
                <a:spcPts val="200"/>
              </a:spcBef>
              <a:buFont typeface="Arial" pitchFamily="34" charset="0"/>
              <a:buChar char="&gt;"/>
            </a:pPr>
            <a:endParaRPr lang="pl-PL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www.comap.pl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-36512" y="5510981"/>
            <a:ext cx="9180510" cy="0"/>
          </a:xfrm>
          <a:prstGeom prst="line">
            <a:avLst/>
          </a:prstGeom>
          <a:noFill/>
          <a:ln w="25400">
            <a:solidFill>
              <a:srgbClr val="FFFE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2286000" y="-19498"/>
            <a:ext cx="0" cy="6877498"/>
          </a:xfrm>
          <a:prstGeom prst="line">
            <a:avLst/>
          </a:prstGeom>
          <a:noFill/>
          <a:ln w="25400">
            <a:solidFill>
              <a:srgbClr val="FFFE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8" name="Picture 3" descr="G:\COMMUNIC\CORPORATE\IDENTITE COMAP 2013\outils de charte\LOGOS\090112_logos_GRADIENT CMYK_vintage\comap_logo_cmyk_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64" y="6434172"/>
            <a:ext cx="1040114" cy="2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-36513" y="2925202"/>
            <a:ext cx="9180511" cy="0"/>
          </a:xfrm>
          <a:prstGeom prst="line">
            <a:avLst/>
          </a:prstGeom>
          <a:noFill/>
          <a:ln w="25400">
            <a:solidFill>
              <a:srgbClr val="FFFEF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6" name="Picture 3" descr="G:\COMMUNIC\CORPORATE\IDENTITE COMAP 2013\outils de charte\LOGOS\090112_logos_GRADIENT CMYK_vintage\comap_logo_cmyk_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87" y="153115"/>
            <a:ext cx="3044491" cy="7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0" y="2919042"/>
            <a:ext cx="2555774" cy="201037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Misja Comap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Dążymy do poprawy efektywności budynków obniżając koszt, zwiększając komfort, niezawodność i wydajność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title"/>
          </p:nvPr>
        </p:nvSpPr>
        <p:spPr>
          <a:xfrm>
            <a:off x="296862" y="0"/>
            <a:ext cx="8091561" cy="773113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Produkt ubezpieczony na kwotę 4 325 370 </a:t>
            </a: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PLN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lat gwarancji</a:t>
            </a:r>
            <a:r>
              <a:rPr lang="sv-SE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fr-FR" altLang="pl-PL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G:\MARKET\COMMUNICATION\TOOL BOX\CONNECTION\SkinPress\Brochure\Contenus\IMG\Photos Ai\79104-2_Comap_DSC908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6712"/>
            <a:ext cx="4427984" cy="4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36712"/>
            <a:ext cx="4709180" cy="46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title"/>
          </p:nvPr>
        </p:nvSpPr>
        <p:spPr>
          <a:xfrm>
            <a:off x="296862" y="116632"/>
            <a:ext cx="8091561" cy="65648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chemeClr val="bg2">
                    <a:lumMod val="75000"/>
                  </a:schemeClr>
                </a:solidFill>
              </a:rPr>
              <a:t>Zalety rozkładu temperatur ogrzewania podłogowego</a:t>
            </a:r>
            <a:endParaRPr lang="fr-FR" altLang="pl-PL" sz="2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9903" cy="49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61628" y="5013176"/>
            <a:ext cx="245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Ogrzewanie grzejnikowe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860032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podłogowe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882795" y="5836175"/>
            <a:ext cx="1008112" cy="0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3106766" y="565150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Idealny rozkład temperatur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09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48871" cy="65648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Zalety ogrzewania podłogowego</a:t>
            </a:r>
            <a:endParaRPr lang="fr-FR" altLang="pl-PL" sz="28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83671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altLang="pl-P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Wysoki komfort </a:t>
            </a:r>
            <a:r>
              <a:rPr lang="pl-PL" altLang="pl-PL" dirty="0" smtClean="0"/>
              <a:t>cieplny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Czyste </a:t>
            </a:r>
            <a:r>
              <a:rPr lang="pl-PL" altLang="pl-PL" dirty="0"/>
              <a:t>powietrze, zminimalizowana konwekcja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Mniejsze zużycie energii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Łatwość aranżacji </a:t>
            </a:r>
            <a:r>
              <a:rPr lang="pl-PL" altLang="pl-PL" dirty="0" smtClean="0"/>
              <a:t>przestrzeni</a:t>
            </a:r>
            <a:endParaRPr lang="pl-PL" altLang="pl-P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Bezpieczeństwo – 10 lat gwarancji </a:t>
            </a:r>
            <a:r>
              <a:rPr lang="pl-PL" altLang="pl-PL" dirty="0" err="1"/>
              <a:t>Comap</a:t>
            </a: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2" y="2996952"/>
            <a:ext cx="5998817" cy="29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12767" cy="65648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chemeClr val="bg2">
                    <a:lumMod val="75000"/>
                  </a:schemeClr>
                </a:solidFill>
              </a:rPr>
              <a:t>Ogrzewanie podłogowe </a:t>
            </a:r>
            <a:endParaRPr lang="fr-FR" altLang="pl-PL" sz="2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60882" cy="53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43427</TotalTime>
  <Words>119</Words>
  <Application>Microsoft Office PowerPoint</Application>
  <PresentationFormat>Pokaz na ekranie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Thème Office</vt:lpstr>
      <vt:lpstr>Prezentacja programu PowerPoint</vt:lpstr>
      <vt:lpstr>Produkt ubezpieczony na kwotę 4 325 370 PLN  10 lat gwarancji </vt:lpstr>
      <vt:lpstr>Zalety rozkładu temperatur ogrzewania podłogowego</vt:lpstr>
      <vt:lpstr>Zalety ogrzewania podłogowego</vt:lpstr>
      <vt:lpstr>Ogrzewanie podłogowe </vt:lpstr>
    </vt:vector>
  </TitlesOfParts>
  <Company>Comap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Comap</dc:creator>
  <cp:lastModifiedBy>Wojtek</cp:lastModifiedBy>
  <cp:revision>653</cp:revision>
  <cp:lastPrinted>2014-10-01T07:36:59Z</cp:lastPrinted>
  <dcterms:created xsi:type="dcterms:W3CDTF">2013-03-21T16:02:52Z</dcterms:created>
  <dcterms:modified xsi:type="dcterms:W3CDTF">2018-03-22T17:36:38Z</dcterms:modified>
</cp:coreProperties>
</file>